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89960" r:id="rId3"/>
  </p:sldMasterIdLst>
  <p:notesMasterIdLst>
    <p:notesMasterId r:id="rId28"/>
  </p:notesMasterIdLst>
  <p:handoutMasterIdLst>
    <p:handoutMasterId r:id="rId29"/>
  </p:handoutMasterIdLst>
  <p:sldIdLst>
    <p:sldId id="1974" r:id="rId4"/>
    <p:sldId id="1610" r:id="rId5"/>
    <p:sldId id="2111" r:id="rId6"/>
    <p:sldId id="1370" r:id="rId7"/>
    <p:sldId id="1612" r:id="rId8"/>
    <p:sldId id="2109" r:id="rId9"/>
    <p:sldId id="2127" r:id="rId10"/>
    <p:sldId id="2128" r:id="rId11"/>
    <p:sldId id="2129" r:id="rId12"/>
    <p:sldId id="2130" r:id="rId13"/>
    <p:sldId id="2142" r:id="rId14"/>
    <p:sldId id="2143" r:id="rId15"/>
    <p:sldId id="2131" r:id="rId16"/>
    <p:sldId id="2132" r:id="rId17"/>
    <p:sldId id="2133" r:id="rId18"/>
    <p:sldId id="2134" r:id="rId19"/>
    <p:sldId id="2135" r:id="rId20"/>
    <p:sldId id="2136" r:id="rId21"/>
    <p:sldId id="2137" r:id="rId22"/>
    <p:sldId id="2138" r:id="rId23"/>
    <p:sldId id="2139" r:id="rId24"/>
    <p:sldId id="2140" r:id="rId25"/>
    <p:sldId id="2141" r:id="rId26"/>
    <p:sldId id="2126" r:id="rId27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FF"/>
    <a:srgbClr val="FF66FF"/>
    <a:srgbClr val="FF99FF"/>
    <a:srgbClr val="FF00FF"/>
    <a:srgbClr val="660066"/>
    <a:srgbClr val="9900CC"/>
    <a:srgbClr val="00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03" autoAdjust="0"/>
    <p:restoredTop sz="93790" autoAdjust="0"/>
  </p:normalViewPr>
  <p:slideViewPr>
    <p:cSldViewPr>
      <p:cViewPr>
        <p:scale>
          <a:sx n="50" d="100"/>
          <a:sy n="50" d="100"/>
        </p:scale>
        <p:origin x="146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592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4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520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22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4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0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412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47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5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51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5043-2EFE-4BA8-9E3D-276CC0900B49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9257-8DDD-46B4-9B53-01859B7F13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61" r:id="rId1"/>
    <p:sldLayoutId id="2147489962" r:id="rId2"/>
    <p:sldLayoutId id="2147489963" r:id="rId3"/>
    <p:sldLayoutId id="2147489964" r:id="rId4"/>
    <p:sldLayoutId id="2147489965" r:id="rId5"/>
    <p:sldLayoutId id="2147489966" r:id="rId6"/>
    <p:sldLayoutId id="2147489967" r:id="rId7"/>
    <p:sldLayoutId id="2147489968" r:id="rId8"/>
    <p:sldLayoutId id="2147489969" r:id="rId9"/>
    <p:sldLayoutId id="2147489970" r:id="rId10"/>
    <p:sldLayoutId id="2147489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66687"/>
            <a:ext cx="8784976" cy="650267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36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天主聖三節</a:t>
            </a:r>
            <a:endParaRPr lang="en-US" altLang="zh-TW" sz="36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天主聖三：信仰的精華</a:t>
            </a:r>
            <a:endParaRPr lang="en-US" altLang="zh-TW" sz="54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祭祀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宴會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126605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神愛世人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看小鴨上石級和跳水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明白天父的心？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7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252000" indent="-457200" algn="l">
              <a:spcAft>
                <a:spcPts val="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神愛世人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Aft>
                <a:spcPts val="2400"/>
              </a:spcAft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8CACAD-2609-405A-BEB5-FF07D340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6375"/>
            <a:ext cx="2592288" cy="303487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D466324-5C1D-4EAE-9D36-AFE255F7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2808312" cy="289139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56340A9-BFC6-4E4E-8F5F-EF3A17278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6" y="3933056"/>
            <a:ext cx="2815081" cy="27873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CD81FA3-BAFE-4132-AB7A-BD28AA56E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75" y="908720"/>
            <a:ext cx="3102493" cy="576064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1A8588-337C-4A5B-8A34-81BCA6AE60F6}"/>
              </a:ext>
            </a:extLst>
          </p:cNvPr>
          <p:cNvSpPr txBox="1"/>
          <p:nvPr/>
        </p:nvSpPr>
        <p:spPr>
          <a:xfrm>
            <a:off x="107504" y="3457652"/>
            <a:ext cx="1656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邁向目標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上下求索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旅途中的教會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3325639-2411-405B-B31E-DB346121984D}"/>
              </a:ext>
            </a:extLst>
          </p:cNvPr>
          <p:cNvSpPr txBox="1"/>
          <p:nvPr/>
        </p:nvSpPr>
        <p:spPr>
          <a:xfrm>
            <a:off x="3131840" y="19696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最優秀的孩子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F69EC1A-7D95-4BB0-A743-75C2DE36D57C}"/>
              </a:ext>
            </a:extLst>
          </p:cNvPr>
          <p:cNvSpPr txBox="1"/>
          <p:nvPr/>
        </p:nvSpPr>
        <p:spPr>
          <a:xfrm>
            <a:off x="2771800" y="3812847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智愚賢不肖的一家人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4FB097-2F21-4E4F-BB04-5A1C55D22619}"/>
              </a:ext>
            </a:extLst>
          </p:cNvPr>
          <p:cNvSpPr txBox="1"/>
          <p:nvPr/>
        </p:nvSpPr>
        <p:spPr>
          <a:xfrm>
            <a:off x="5868144" y="5949280"/>
            <a:ext cx="3095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一個都不能少</a:t>
            </a:r>
          </a:p>
        </p:txBody>
      </p:sp>
    </p:spTree>
    <p:extLst>
      <p:ext uri="{BB962C8B-B14F-4D97-AF65-F5344CB8AC3E}">
        <p14:creationId xmlns:p14="http://schemas.microsoft.com/office/powerpoint/2010/main" val="1809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神愛世人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E4D290-91CD-4ABF-AF21-1BC4DEF8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852935"/>
            <a:ext cx="3024336" cy="28906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3DBE8E-40ED-41C5-956C-C8998157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64096"/>
            <a:ext cx="2537460" cy="3429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94AD203-8783-43F0-B529-F6E4FFA6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3456384" cy="20233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FFAA575-3E7A-4877-9607-43FF6EBAF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3147711" cy="345638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D5E830-DAFF-4B7A-B448-55768909E7FA}"/>
              </a:ext>
            </a:extLst>
          </p:cNvPr>
          <p:cNvSpPr txBox="1"/>
          <p:nvPr/>
        </p:nvSpPr>
        <p:spPr>
          <a:xfrm>
            <a:off x="116835" y="2877865"/>
            <a:ext cx="1800200" cy="11387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邁向目標</a:t>
            </a:r>
            <a:endParaRPr lang="en-US" altLang="zh-TW" sz="24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上下求索</a:t>
            </a:r>
            <a:endParaRPr lang="en-US" altLang="zh-TW" sz="24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旅途中的教會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7DC8363-C644-438D-9B7F-485F807A9E6E}"/>
              </a:ext>
            </a:extLst>
          </p:cNvPr>
          <p:cNvSpPr txBox="1"/>
          <p:nvPr/>
        </p:nvSpPr>
        <p:spPr>
          <a:xfrm>
            <a:off x="3347864" y="28529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教孩子游泳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42BA891-A554-49B9-9964-0024D5F37714}"/>
              </a:ext>
            </a:extLst>
          </p:cNvPr>
          <p:cNvSpPr txBox="1"/>
          <p:nvPr/>
        </p:nvSpPr>
        <p:spPr>
          <a:xfrm>
            <a:off x="3275856" y="5148481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說給孩子聽</a:t>
            </a:r>
            <a:endParaRPr lang="en-US" altLang="zh-TW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作給孩子看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C209A9-532E-4D69-9D2F-C72685972B26}"/>
              </a:ext>
            </a:extLst>
          </p:cNvPr>
          <p:cNvSpPr txBox="1"/>
          <p:nvPr/>
        </p:nvSpPr>
        <p:spPr>
          <a:xfrm>
            <a:off x="5796135" y="2968959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孩子不敢</a:t>
            </a:r>
            <a:endParaRPr lang="en-US" altLang="zh-TW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再試一次</a:t>
            </a:r>
            <a:endParaRPr lang="en-US" altLang="zh-TW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  <a:p>
            <a:r>
              <a:rPr lang="zh-TW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永不言休 永不言倦</a:t>
            </a:r>
          </a:p>
        </p:txBody>
      </p:sp>
    </p:spTree>
    <p:extLst>
      <p:ext uri="{BB962C8B-B14F-4D97-AF65-F5344CB8AC3E}">
        <p14:creationId xmlns:p14="http://schemas.microsoft.com/office/powerpoint/2010/main" val="21650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  <a:spcBef>
                <a:spcPts val="0"/>
              </a:spcBef>
              <a:spcAft>
                <a:spcPts val="3000"/>
              </a:spcAf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600" spc="-15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天主教信仰精華</a:t>
            </a:r>
            <a:endParaRPr lang="en-US" altLang="zh-TW" sz="3600" spc="-15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我對天主聖三的信仰</a:t>
            </a:r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——</a:t>
            </a:r>
            <a:r>
              <a:rPr lang="zh-TW" altLang="en-US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我的信仰宣言</a:t>
            </a: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——</a:t>
            </a:r>
            <a:endParaRPr lang="zh-TW" altLang="en-US" sz="4400" dirty="0">
              <a:latin typeface="Arial" panose="020B0604020202020204" pitchFamily="34" charset="0"/>
              <a:ea typeface="華康儷中黑" panose="020B0509000000000000" pitchFamily="49" charset="-120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My faith in the Holy Trinity  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------</a:t>
            </a:r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My profession of faith</a:t>
            </a:r>
            <a:r>
              <a:rPr lang="en-US" altLang="zh-TW" sz="4400" dirty="0">
                <a:latin typeface="Arial" panose="020B0604020202020204" pitchFamily="34" charset="0"/>
                <a:ea typeface="華康儷中黑" panose="020B0509000000000000" pitchFamily="49" charset="-120"/>
                <a:cs typeface="Arial" panose="020B0604020202020204" pitchFamily="34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104249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我信世間只有一位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至上神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</a:endParaRP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他就是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一體三位</a:t>
            </a:r>
            <a:r>
              <a:rPr lang="zh-TW" altLang="en-US" sz="4000" dirty="0">
                <a:ea typeface="華康儷中黑" panose="020B0509000000000000" pitchFamily="49" charset="-120"/>
              </a:rPr>
              <a:t>的天主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lnSpc>
                <a:spcPts val="55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這三位各有功能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</a:p>
          <a:p>
            <a:pPr>
              <a:lnSpc>
                <a:spcPts val="55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聖父創造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聖子救贖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聖神聖化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believe there is </a:t>
            </a:r>
            <a:r>
              <a:rPr lang="en-US" altLang="zh-TW" sz="4000" b="1" dirty="0">
                <a:solidFill>
                  <a:srgbClr val="FF0000"/>
                </a:solidFill>
                <a:ea typeface="華康儷中黑" panose="020B0509000000000000" pitchFamily="49" charset="-120"/>
              </a:rPr>
              <a:t>one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 and </a:t>
            </a:r>
            <a:r>
              <a:rPr lang="en-US" altLang="zh-TW" sz="4000" b="1" dirty="0">
                <a:solidFill>
                  <a:srgbClr val="FF0000"/>
                </a:solidFill>
                <a:ea typeface="華康儷中黑" panose="020B0509000000000000" pitchFamily="49" charset="-120"/>
              </a:rPr>
              <a:t>only one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God</a:t>
            </a:r>
            <a:r>
              <a:rPr lang="en-US" altLang="zh-TW" sz="4000" dirty="0">
                <a:ea typeface="華康儷中黑" panose="020B0509000000000000" pitchFamily="49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He is a God with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three ‘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personas</a:t>
            </a:r>
            <a:r>
              <a:rPr lang="en-US" altLang="zh-TW" sz="4000" dirty="0">
                <a:ea typeface="華康儷中黑" panose="020B0509000000000000" pitchFamily="49" charset="-120"/>
              </a:rPr>
              <a:t>’ (person </a:t>
            </a:r>
            <a:r>
              <a:rPr lang="zh-TW" altLang="en-US" sz="2800" dirty="0">
                <a:ea typeface="華康儷中黑" panose="020B0509000000000000" pitchFamily="49" charset="-120"/>
              </a:rPr>
              <a:t>位格</a:t>
            </a:r>
            <a:r>
              <a:rPr lang="en-US" altLang="zh-TW" sz="4000" dirty="0">
                <a:ea typeface="華康儷中黑" panose="020B0509000000000000" pitchFamily="49" charset="-120"/>
              </a:rPr>
              <a:t>),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each having a separate function: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the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Father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 creates, the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Son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 redeems,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the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Holy Spirit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sanctifies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55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聖父創造</a:t>
            </a:r>
            <a:r>
              <a:rPr lang="zh-TW" altLang="en-US" sz="4000" dirty="0">
                <a:ea typeface="華康儷中黑" panose="020B0509000000000000" pitchFamily="49" charset="-120"/>
              </a:rPr>
              <a:t>了我們去分享他的生命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又創造了世界給所有人享用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我們要善用父所賜的一切世物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也要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管理</a:t>
            </a:r>
            <a:r>
              <a:rPr lang="zh-TW" altLang="en-US" sz="4000" dirty="0">
                <a:ea typeface="華康儷中黑" panose="020B0509000000000000" pitchFamily="49" charset="-120"/>
              </a:rPr>
              <a:t>好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父所交托給我們的世界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不要污染它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ea typeface="華康儷中黑" panose="020B0509000000000000" pitchFamily="49" charset="-120"/>
              </a:rPr>
              <a:t>I believe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the Father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created us to 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share His life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with us, and He created the world </a:t>
            </a:r>
            <a:r>
              <a:rPr lang="en-US" altLang="zh-TW" sz="4000" spc="-100" dirty="0">
                <a:highlight>
                  <a:srgbClr val="FFFF00"/>
                </a:highlight>
                <a:ea typeface="華康儷中黑" panose="020B0509000000000000" pitchFamily="49" charset="-120"/>
              </a:rPr>
              <a:t>for all to enjoy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.  We must make use of everything that God has created with love 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ea typeface="華康儷中黑" panose="020B0509000000000000" pitchFamily="49" charset="-120"/>
              </a:rPr>
              <a:t>for He has entrusted us to be guardians and </a:t>
            </a: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stewards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 of his creation. Hence, </a:t>
            </a:r>
          </a:p>
          <a:p>
            <a:pPr>
              <a:spcBef>
                <a:spcPts val="0"/>
              </a:spcBef>
            </a:pPr>
            <a:r>
              <a:rPr lang="en-US" altLang="zh-TW" sz="4000" spc="-100" dirty="0">
                <a:ea typeface="華康儷中黑" panose="020B0509000000000000" pitchFamily="49" charset="-120"/>
              </a:rPr>
              <a:t>we </a:t>
            </a: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must not pollute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what He has created.</a:t>
            </a:r>
          </a:p>
        </p:txBody>
      </p:sp>
    </p:spTree>
    <p:extLst>
      <p:ext uri="{BB962C8B-B14F-4D97-AF65-F5344CB8AC3E}">
        <p14:creationId xmlns:p14="http://schemas.microsoft.com/office/powerpoint/2010/main" val="426951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我們既承認有一位天父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所以也應愛一切人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相信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四海之內皆兄弟</a:t>
            </a:r>
            <a:r>
              <a:rPr lang="zh-TW" altLang="en-US" sz="4000" dirty="0">
                <a:ea typeface="華康儷中黑" panose="020B0509000000000000" pitchFamily="49" charset="-120"/>
              </a:rPr>
              <a:t>也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超越一切的政治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經濟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文化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宗教和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意識型態的局限</a:t>
            </a:r>
            <a:r>
              <a:rPr lang="zh-TW" altLang="en-US" sz="4000" dirty="0">
                <a:ea typeface="華康儷中黑" panose="020B0509000000000000" pitchFamily="49" charset="-120"/>
              </a:rPr>
              <a:t>和阻隔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As we profess to believe in one Heavenly Father, we must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love all men </a:t>
            </a:r>
            <a:r>
              <a:rPr lang="en-US" altLang="zh-TW" sz="4000" dirty="0">
                <a:ea typeface="華康儷中黑" panose="020B0509000000000000" pitchFamily="49" charset="-120"/>
              </a:rPr>
              <a:t>on earth and regard them as our brethren,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removing and transcending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</a:rPr>
              <a:t>all</a:t>
            </a:r>
            <a:r>
              <a:rPr lang="en-US" altLang="zh-TW" sz="4000" dirty="0">
                <a:ea typeface="華康儷中黑" panose="020B0509000000000000" pitchFamily="49" charset="-120"/>
              </a:rPr>
              <a:t> political, economic, cultural, religious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and ideological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bonds and barriers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14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聖子降生救贖</a:t>
            </a:r>
            <a:r>
              <a:rPr lang="zh-TW" altLang="en-US" sz="4000" dirty="0">
                <a:ea typeface="華康儷中黑" panose="020B0509000000000000" pitchFamily="49" charset="-120"/>
              </a:rPr>
              <a:t>了我們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他就是我們的主耶穌基督</a:t>
            </a:r>
            <a:r>
              <a:rPr lang="en-US" altLang="zh-TW" sz="4000" dirty="0">
                <a:ea typeface="華康儷中黑" panose="020B0509000000000000" pitchFamily="49" charset="-120"/>
              </a:rPr>
              <a:t>;</a:t>
            </a:r>
            <a:r>
              <a:rPr lang="zh-TW" altLang="en-US" sz="4000" dirty="0">
                <a:ea typeface="華康儷中黑" panose="020B0509000000000000" pitchFamily="49" charset="-120"/>
              </a:rPr>
              <a:t>我們原是他用貴重的寶血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贖回來的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我們因此要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尊重自己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也要尊重他人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believe in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God the Son </a:t>
            </a:r>
            <a:r>
              <a:rPr lang="en-US" altLang="zh-TW" sz="4000" dirty="0">
                <a:ea typeface="華康儷中黑" panose="020B0509000000000000" pitchFamily="49" charset="-120"/>
              </a:rPr>
              <a:t>who </a:t>
            </a: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redeemed</a:t>
            </a:r>
            <a:r>
              <a:rPr lang="en-US" altLang="zh-TW" sz="4000" dirty="0">
                <a:ea typeface="華康儷中黑" panose="020B0509000000000000" pitchFamily="49" charset="-120"/>
              </a:rPr>
              <a:t> us, and He is our Lord Jesus Christ. We were redeemed with His precious blood, therefore we must respect ourselves and others as through His blood,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we were all equally redeemed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3800" dirty="0">
                <a:ea typeface="華康儷中黑" panose="020B0509000000000000" pitchFamily="49" charset="-120"/>
              </a:rPr>
              <a:t>耶穌給我們</a:t>
            </a:r>
            <a:r>
              <a:rPr lang="zh-TW" altLang="en-US" sz="38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宣講天國</a:t>
            </a:r>
            <a:r>
              <a:rPr lang="en-US" altLang="zh-TW" sz="3800" dirty="0">
                <a:ea typeface="華康儷中黑" panose="020B0509000000000000" pitchFamily="49" charset="-120"/>
              </a:rPr>
              <a:t>, </a:t>
            </a:r>
            <a:r>
              <a:rPr lang="zh-TW" altLang="en-US" sz="3800" dirty="0">
                <a:ea typeface="華康儷中黑" panose="020B0509000000000000" pitchFamily="49" charset="-120"/>
              </a:rPr>
              <a:t>並召喚我們去作這</a:t>
            </a:r>
            <a:endParaRPr lang="en-US" altLang="zh-TW" sz="38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800" dirty="0">
                <a:ea typeface="華康儷中黑" panose="020B0509000000000000" pitchFamily="49" charset="-120"/>
              </a:rPr>
              <a:t>天國的工匠</a:t>
            </a:r>
            <a:r>
              <a:rPr lang="en-US" altLang="zh-TW" sz="3800" dirty="0">
                <a:ea typeface="華康儷中黑" panose="020B0509000000000000" pitchFamily="49" charset="-120"/>
              </a:rPr>
              <a:t>. </a:t>
            </a:r>
            <a:r>
              <a:rPr lang="zh-TW" altLang="en-US" sz="3800" dirty="0">
                <a:ea typeface="華康儷中黑" panose="020B0509000000000000" pitchFamily="49" charset="-120"/>
              </a:rPr>
              <a:t>他的降生</a:t>
            </a:r>
            <a:r>
              <a:rPr lang="zh-TW" altLang="en-US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提升平凡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ea typeface="華康儷中黑" panose="020B0509000000000000" pitchFamily="49" charset="-120"/>
              </a:rPr>
              <a:t>他的復活帶來希望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  <a:r>
              <a:rPr lang="zh-TW" altLang="en-US" sz="3800" dirty="0">
                <a:ea typeface="華康儷中黑" panose="020B0509000000000000" pitchFamily="49" charset="-120"/>
              </a:rPr>
              <a:t>我們從此可以懷著必勝的信念</a:t>
            </a:r>
            <a:r>
              <a:rPr lang="en-US" altLang="zh-TW" sz="3800" dirty="0">
                <a:ea typeface="華康儷中黑" panose="020B0509000000000000" pitchFamily="49" charset="-120"/>
              </a:rPr>
              <a:t>,</a:t>
            </a:r>
            <a:r>
              <a:rPr lang="zh-TW" altLang="en-US" sz="3800" dirty="0">
                <a:highlight>
                  <a:srgbClr val="FFFF00"/>
                </a:highlight>
                <a:ea typeface="華康儷中黑" panose="020B0509000000000000" pitchFamily="49" charset="-120"/>
              </a:rPr>
              <a:t>去和死亡的權勢作永恆的鬥爭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3800" dirty="0">
                <a:ea typeface="華康儷中黑" panose="020B0509000000000000" pitchFamily="49" charset="-120"/>
              </a:rPr>
              <a:t>Jesus proclaimed to us the message of the Heavenly Kingdom and 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called upon us to build His Kingdom</a:t>
            </a:r>
            <a:r>
              <a:rPr lang="en-US" altLang="zh-TW" sz="3800" dirty="0">
                <a:ea typeface="華康儷中黑" panose="020B0509000000000000" pitchFamily="49" charset="-120"/>
              </a:rPr>
              <a:t>. His incarnation elevates our human nature; his resurrection brings us hope. Fortified by this knowledge, we are able to </a:t>
            </a:r>
            <a:r>
              <a:rPr lang="en-US" altLang="zh-TW" sz="3800" dirty="0">
                <a:solidFill>
                  <a:srgbClr val="FF0000"/>
                </a:solidFill>
                <a:ea typeface="華康儷中黑" panose="020B0509000000000000" pitchFamily="49" charset="-120"/>
              </a:rPr>
              <a:t>battle the power of death </a:t>
            </a:r>
            <a:r>
              <a:rPr lang="en-US" altLang="zh-TW" sz="3800" dirty="0">
                <a:ea typeface="華康儷中黑" panose="020B0509000000000000" pitchFamily="49" charset="-120"/>
              </a:rPr>
              <a:t>and know with certainty that </a:t>
            </a:r>
          </a:p>
          <a:p>
            <a:pPr>
              <a:spcBef>
                <a:spcPts val="0"/>
              </a:spcBef>
            </a:pPr>
            <a:r>
              <a:rPr lang="en-US" altLang="zh-TW" sz="3800" dirty="0">
                <a:highlight>
                  <a:srgbClr val="FFFF00"/>
                </a:highlight>
                <a:ea typeface="華康儷中黑" panose="020B0509000000000000" pitchFamily="49" charset="-120"/>
              </a:rPr>
              <a:t>we will win eternal life ultimately</a:t>
            </a:r>
            <a:r>
              <a:rPr lang="en-US" altLang="zh-TW" sz="3800" dirty="0">
                <a:ea typeface="華康儷中黑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60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聖神聖化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他是我們靈性生命的動力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他啟示真理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催迫行動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不斷淨化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在聖神的帶領下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我們可以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活一個「更豐盛的生命」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believe that the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Holy Spirit sanctifies</a:t>
            </a:r>
            <a:r>
              <a:rPr lang="en-US" altLang="zh-TW" sz="4000" dirty="0">
                <a:ea typeface="華康儷中黑" panose="020B0509000000000000" pitchFamily="49" charset="-120"/>
              </a:rPr>
              <a:t>, it is the power that drives our spiritual life. It reveals the truth, motivates our actions, and continuously </a:t>
            </a:r>
            <a:r>
              <a:rPr lang="en-US" altLang="zh-TW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purifies</a:t>
            </a:r>
            <a:r>
              <a:rPr lang="en-US" altLang="zh-TW" sz="4000" dirty="0">
                <a:ea typeface="華康儷中黑" panose="020B0509000000000000" pitchFamily="49" charset="-120"/>
              </a:rPr>
              <a:t> our soul.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Under His leadership, we are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better able to live “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a more abundant life</a:t>
            </a:r>
            <a:r>
              <a:rPr lang="en-US" altLang="zh-TW" sz="4000" dirty="0">
                <a:ea typeface="華康儷中黑" panose="020B0509000000000000" pitchFamily="49" charset="-12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227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4" cy="6669360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恭讀出谷紀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34:4-6,8-9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那時候，梅瑟照上主的吩咐，清早起來，上了西乃山，手中拿著兩塊石版。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上主乘雲降下，站在梅瑟身旁，宣告上主的名號。上主由梅瑟面前經過時，大聲喊說：「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上主，上主是慈悲寬仁的天主，緩於發怒，富於慈愛信實。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梅瑟急忙俯伏在地朝拜，說：「上主，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D7FF8C-0094-4516-A199-D8528F4D7CF9}"/>
              </a:ext>
            </a:extLst>
          </p:cNvPr>
          <p:cNvSpPr txBox="1"/>
          <p:nvPr/>
        </p:nvSpPr>
        <p:spPr>
          <a:xfrm>
            <a:off x="7668344" y="6175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lnSpc>
                <a:spcPts val="58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我願意在基督的教內體驗和發展上述信仰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ea typeface="華康儷中黑" panose="020B0509000000000000" pitchFamily="49" charset="-120"/>
              </a:rPr>
              <a:t>珍惜教會的信仰傳統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800"/>
              </a:lnSpc>
              <a:spcBef>
                <a:spcPts val="0"/>
              </a:spcBef>
            </a:pPr>
            <a:r>
              <a:rPr lang="zh-TW" altLang="en-US" sz="4400" dirty="0">
                <a:ea typeface="華康儷中黑" panose="020B0509000000000000" pitchFamily="49" charset="-120"/>
              </a:rPr>
              <a:t>尤其是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聖體</a:t>
            </a:r>
            <a:r>
              <a:rPr lang="zh-TW" altLang="en-US" sz="4400" dirty="0">
                <a:ea typeface="華康儷中黑" panose="020B0509000000000000" pitchFamily="49" charset="-120"/>
              </a:rPr>
              <a:t>、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聖經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0000"/>
                </a:solidFill>
                <a:ea typeface="華康儷中黑" panose="020B0509000000000000" pitchFamily="49" charset="-120"/>
              </a:rPr>
              <a:t>祈禱</a:t>
            </a:r>
            <a:r>
              <a:rPr lang="zh-TW" altLang="en-US" sz="4400" dirty="0">
                <a:ea typeface="華康儷中黑" panose="020B0509000000000000" pitchFamily="49" charset="-120"/>
              </a:rPr>
              <a:t>三者</a:t>
            </a:r>
            <a:r>
              <a:rPr lang="en-US" altLang="zh-TW" sz="44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8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400" dirty="0">
                <a:ea typeface="華康儷中黑" panose="020B0509000000000000" pitchFamily="49" charset="-120"/>
              </a:rPr>
              <a:t>更是我們靈修生活的重要支柱</a:t>
            </a:r>
            <a:r>
              <a:rPr lang="en-US" altLang="zh-TW" sz="44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I am willing to experience and develop my faith in the 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Church</a:t>
            </a:r>
            <a:r>
              <a:rPr lang="en-US" altLang="zh-TW" sz="4400" dirty="0">
                <a:ea typeface="華康儷中黑" panose="020B0509000000000000" pitchFamily="49" charset="-120"/>
              </a:rPr>
              <a:t>, to cherish the Church’s traditions, especially  the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Eucharist</a:t>
            </a:r>
            <a:r>
              <a:rPr lang="en-US" altLang="zh-TW" sz="4400" dirty="0">
                <a:ea typeface="華康儷中黑" panose="020B0509000000000000" pitchFamily="49" charset="-120"/>
              </a:rPr>
              <a:t>, the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Bible</a:t>
            </a:r>
            <a:r>
              <a:rPr lang="en-US" altLang="zh-TW" sz="4400" dirty="0">
                <a:ea typeface="華康儷中黑" panose="020B0509000000000000" pitchFamily="49" charset="-120"/>
              </a:rPr>
              <a:t> and </a:t>
            </a:r>
            <a:r>
              <a:rPr lang="en-US" altLang="zh-TW" sz="4400" dirty="0">
                <a:highlight>
                  <a:srgbClr val="FFFF00"/>
                </a:highlight>
                <a:ea typeface="華康儷中黑" panose="020B0509000000000000" pitchFamily="49" charset="-120"/>
              </a:rPr>
              <a:t>Prayers</a:t>
            </a:r>
            <a:r>
              <a:rPr lang="en-US" altLang="zh-TW" sz="4400" dirty="0">
                <a:ea typeface="華康儷中黑" panose="020B0509000000000000" pitchFamily="49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400" dirty="0">
                <a:ea typeface="華康儷中黑" panose="020B0509000000000000" pitchFamily="49" charset="-120"/>
              </a:rPr>
              <a:t>which are the pillars of our spiritual life.</a:t>
            </a:r>
          </a:p>
        </p:txBody>
      </p:sp>
    </p:spTree>
    <p:extLst>
      <p:ext uri="{BB962C8B-B14F-4D97-AF65-F5344CB8AC3E}">
        <p14:creationId xmlns:p14="http://schemas.microsoft.com/office/powerpoint/2010/main" val="119597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lnSpc>
                <a:spcPts val="52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我信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一切真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善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美都是來自上主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也能導人歸向上主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因此我會珍愛自己的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文化</a:t>
            </a:r>
            <a:r>
              <a:rPr lang="zh-TW" altLang="en-US" sz="4000" dirty="0">
                <a:ea typeface="華康儷中黑" panose="020B0509000000000000" pitchFamily="49" charset="-120"/>
              </a:rPr>
              <a:t>和社會中一切美好的事物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並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以身為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香港人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中國人</a:t>
            </a:r>
            <a:r>
              <a:rPr lang="zh-TW" altLang="en-US" sz="4000" dirty="0">
                <a:highlight>
                  <a:srgbClr val="FFFF00"/>
                </a:highlight>
                <a:ea typeface="華康儷中黑" panose="020B0509000000000000" pitchFamily="49" charset="-120"/>
              </a:rPr>
              <a:t>為榮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believe all that is </a:t>
            </a:r>
            <a:r>
              <a:rPr lang="en-US" altLang="zh-TW" sz="4000" b="1" dirty="0">
                <a:solidFill>
                  <a:srgbClr val="0000FF"/>
                </a:solidFill>
                <a:ea typeface="華康儷中黑" panose="020B0509000000000000" pitchFamily="49" charset="-120"/>
              </a:rPr>
              <a:t>true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en-US" altLang="zh-TW" sz="4000" b="1" dirty="0">
                <a:solidFill>
                  <a:srgbClr val="0000FF"/>
                </a:solidFill>
                <a:ea typeface="華康儷中黑" panose="020B0509000000000000" pitchFamily="49" charset="-120"/>
              </a:rPr>
              <a:t>good</a:t>
            </a:r>
            <a:r>
              <a:rPr lang="en-US" altLang="zh-TW" sz="4000" dirty="0">
                <a:ea typeface="華康儷中黑" panose="020B0509000000000000" pitchFamily="49" charset="-120"/>
              </a:rPr>
              <a:t> and </a:t>
            </a:r>
            <a:r>
              <a:rPr lang="en-US" altLang="zh-TW" sz="4000" b="1" dirty="0">
                <a:solidFill>
                  <a:srgbClr val="0000FF"/>
                </a:solidFill>
                <a:ea typeface="華康儷中黑" panose="020B0509000000000000" pitchFamily="49" charset="-120"/>
              </a:rPr>
              <a:t>beautiful</a:t>
            </a:r>
            <a:r>
              <a:rPr lang="en-US" altLang="zh-TW" sz="4000" dirty="0">
                <a:ea typeface="華康儷中黑" panose="020B0509000000000000" pitchFamily="49" charset="-120"/>
              </a:rPr>
              <a:t> comes from God and that these qualities lead us towards God. For this reason,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I embrace wholeheartedly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my own culture </a:t>
            </a:r>
            <a:r>
              <a:rPr lang="en-US" altLang="zh-TW" sz="4000" dirty="0">
                <a:ea typeface="華康儷中黑" panose="020B0509000000000000" pitchFamily="49" charset="-120"/>
              </a:rPr>
              <a:t>and all that is good in our society. I am proud to be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Chinese</a:t>
            </a:r>
            <a:r>
              <a:rPr lang="en-US" altLang="zh-TW" sz="4000" dirty="0">
                <a:ea typeface="華康儷中黑" panose="020B0509000000000000" pitchFamily="49" charset="-120"/>
              </a:rPr>
              <a:t> and a ‘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Hong-</a:t>
            </a:r>
            <a:r>
              <a:rPr lang="en-US" altLang="zh-TW" sz="4000" dirty="0" err="1">
                <a:solidFill>
                  <a:srgbClr val="FF0000"/>
                </a:solidFill>
                <a:ea typeface="華康儷中黑" panose="020B0509000000000000" pitchFamily="49" charset="-120"/>
              </a:rPr>
              <a:t>Konger</a:t>
            </a:r>
            <a:r>
              <a:rPr lang="en-US" altLang="zh-TW" sz="4000" dirty="0">
                <a:ea typeface="華康儷中黑" panose="020B0509000000000000" pitchFamily="49" charset="-12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1914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B58AF5-4D05-43A9-A97D-4E75D961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108504" cy="6552728"/>
          </a:xfrm>
        </p:spPr>
        <p:txBody>
          <a:bodyPr>
            <a:normAutofit/>
          </a:bodyPr>
          <a:lstStyle/>
          <a:p>
            <a:pPr>
              <a:lnSpc>
                <a:spcPts val="4900"/>
              </a:lnSpc>
              <a:spcAft>
                <a:spcPts val="1200"/>
              </a:spcAft>
            </a:pPr>
            <a:r>
              <a:rPr lang="zh-TW" altLang="zh-TW" sz="4000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我知道墳墓並非生命的終點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000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一切有愛的人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000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總有一天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000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都要</a:t>
            </a:r>
            <a:r>
              <a:rPr lang="zh-TW" altLang="zh-TW" sz="4000" dirty="0">
                <a:solidFill>
                  <a:srgbClr val="FF0000"/>
                </a:solidFill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落葉歸根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000" dirty="0">
                <a:effectLst/>
                <a:ea typeface="華康儷中黑" panose="020B0509000000000000" pitchFamily="49" charset="-120"/>
                <a:cs typeface="新細明體" panose="02020500000000000000" pitchFamily="18" charset="-120"/>
              </a:rPr>
              <a:t>團聚在天主聖三內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,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  <a:cs typeface="新細明體" panose="02020500000000000000" pitchFamily="18" charset="-120"/>
              </a:rPr>
              <a:t>分享他那圓滿永恆的真福生命</a:t>
            </a:r>
            <a:r>
              <a:rPr lang="en-US" altLang="zh-TW" sz="4000" dirty="0">
                <a:effectLst/>
                <a:ea typeface="華康儷中黑" panose="020B0509000000000000" pitchFamily="49" charset="-120"/>
              </a:rPr>
              <a:t>.</a:t>
            </a:r>
            <a:endParaRPr lang="zh-TW" altLang="zh-TW" sz="4000" dirty="0">
              <a:effectLst/>
              <a:ea typeface="華康儷中黑" panose="020B0509000000000000" pitchFamily="49" charset="-120"/>
            </a:endParaRP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altLang="zh-TW" sz="4200" dirty="0">
                <a:effectLst/>
                <a:ea typeface="華康儷中黑" panose="020B0509000000000000" pitchFamily="49" charset="-120"/>
              </a:rPr>
              <a:t>I know life does not end when we return to dust and ashes; all creatures who were made with love and of love will one day like leaves fall near the root, and </a:t>
            </a:r>
            <a:r>
              <a:rPr lang="en-US" altLang="zh-TW" sz="4200" dirty="0">
                <a:solidFill>
                  <a:srgbClr val="FF0000"/>
                </a:solidFill>
                <a:effectLst/>
                <a:highlight>
                  <a:srgbClr val="FFFF00"/>
                </a:highlight>
                <a:ea typeface="華康儷中黑" panose="020B0509000000000000" pitchFamily="49" charset="-120"/>
              </a:rPr>
              <a:t>reunite with the Trinity</a:t>
            </a:r>
            <a:r>
              <a:rPr lang="en-US" altLang="zh-TW" sz="4200" dirty="0">
                <a:effectLst/>
                <a:ea typeface="華康儷中黑" panose="020B0509000000000000" pitchFamily="49" charset="-120"/>
              </a:rPr>
              <a:t>, share His perfect and everlasting blessed life.</a:t>
            </a:r>
            <a:endParaRPr lang="zh-TW" altLang="zh-TW" sz="4200" dirty="0">
              <a:effectLst/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endParaRPr lang="zh-TW" altLang="en-US" sz="36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1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B8956AF6-FB18-4B38-BD1B-548A4FC144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925" y="115888"/>
            <a:ext cx="9109075" cy="656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>
              <a:lnSpc>
                <a:spcPts val="6300"/>
              </a:lnSpc>
              <a:spcBef>
                <a:spcPts val="600"/>
              </a:spcBef>
              <a:spcAft>
                <a:spcPts val="1800"/>
              </a:spcAft>
            </a:pP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因為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天主是愛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:</a:t>
            </a:r>
            <a:r>
              <a:rPr lang="zh-TW" altLang="en-US" sz="48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哪裡有愛</a:t>
            </a:r>
            <a:r>
              <a:rPr lang="en-US" altLang="zh-TW" sz="48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8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那裡就有天主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哪裡有天主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那裡就有愛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Because </a:t>
            </a:r>
            <a:r>
              <a:rPr lang="en-US" altLang="zh-TW" sz="4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GOD IS LOVE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where there is love, there is God; </a:t>
            </a:r>
            <a:r>
              <a:rPr lang="en-US" altLang="zh-TW" sz="48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where there is God, there is love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.*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TW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2000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(</a:t>
            </a:r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為福傳</a:t>
            </a:r>
            <a:r>
              <a:rPr lang="en-US" altLang="zh-TW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請點讚</a:t>
            </a:r>
            <a:r>
              <a:rPr lang="en-US" altLang="zh-TW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留言</a:t>
            </a:r>
            <a:r>
              <a:rPr lang="en-US" altLang="zh-TW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,</a:t>
            </a:r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轉發</a:t>
            </a:r>
            <a:r>
              <a:rPr lang="en-US" altLang="zh-TW" sz="2000" dirty="0">
                <a:latin typeface="華康正顏楷體W5(P)" panose="03000500000000000000" pitchFamily="66" charset="-120"/>
                <a:ea typeface="華康正顏楷體W5(P)" panose="03000500000000000000" pitchFamily="66" charset="-120"/>
                <a:cs typeface="Calibri" panose="020F0502020204030204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en-US" altLang="zh-HK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4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260648"/>
            <a:ext cx="9144000" cy="5832648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願三位一體的天主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幫助你戰勝疫情和一切困境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282848"/>
            <a:ext cx="8928992" cy="6386512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如果我真的在你眼中得寵，求上主與我們同行；這百姓固然執拗，但求你寬赦我們的過犯和罪惡，以我們作你的產業。」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D7FF8C-0094-4516-A199-D8528F4D7CF9}"/>
              </a:ext>
            </a:extLst>
          </p:cNvPr>
          <p:cNvSpPr txBox="1"/>
          <p:nvPr/>
        </p:nvSpPr>
        <p:spPr>
          <a:xfrm>
            <a:off x="7668344" y="6175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2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4" cy="647466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恭讀聖保祿宗徒致格林多人後書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13:11-13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你們要喜樂，要勉力成全，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要服從勸勉，要同心合意，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要彼此和睦。這樣，仁愛與平安的天主，必與你們同在。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你們要以聖潔之吻，彼此問候。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這裡的眾聖徒都問候你們。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願主耶穌基督的恩寵，和天主的愛情，及聖神的相通，常與你們眾人同在。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-27384"/>
            <a:ext cx="9107488" cy="6618684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3:16-18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天主竟這樣愛了世界，甚至賜下了自己的獨生子，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使凡信他的人不至喪亡，反而獲得永生，因為天主沒有派遣子到世界上來審判世界，而是為叫世界，藉著他而獲救。那信從他的，不受審判；那不信的，已受了審判，因為他沒有信從天主獨生子的名字。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HK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66687"/>
            <a:ext cx="8784976" cy="650267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HK" altLang="en-US" sz="36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天主聖三節</a:t>
            </a:r>
            <a:endParaRPr lang="en-US" altLang="zh-TW" sz="3600" dirty="0">
              <a:solidFill>
                <a:schemeClr val="bg1"/>
              </a:solidFill>
              <a:ea typeface="華康粗黑體" panose="020B07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>
                <a:solidFill>
                  <a:schemeClr val="bg1"/>
                </a:solidFill>
                <a:ea typeface="華康粗黑體" panose="020B0709000000000000" pitchFamily="49" charset="-120"/>
              </a:rPr>
              <a:t>天主聖三：信仰的精華</a:t>
            </a:r>
            <a:endParaRPr lang="en-US" altLang="zh-TW" sz="54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zh-TW" altLang="en-US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感恩</a:t>
            </a:r>
            <a:r>
              <a:rPr lang="en-US" altLang="zh-TW" dirty="0">
                <a:solidFill>
                  <a:srgbClr val="00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2000" dirty="0">
                <a:solidFill>
                  <a:srgbClr val="00FF00"/>
                </a:solidFill>
                <a:ea typeface="華康粗黑體" panose="020B0709000000000000" pitchFamily="49" charset="-120"/>
              </a:rPr>
              <a:t>基督徒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</a:rPr>
              <a:t>基本心態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祭祀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ea typeface="華康粗黑體" panose="020B0709000000000000" pitchFamily="49" charset="-120"/>
              </a:rPr>
              <a:t>崇拜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; 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宴會</a:t>
            </a:r>
            <a:r>
              <a:rPr lang="en-US" altLang="zh-TW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=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</a:rPr>
              <a:t>共融</a:t>
            </a:r>
          </a:p>
        </p:txBody>
      </p:sp>
    </p:spTree>
    <p:extLst>
      <p:ext uri="{BB962C8B-B14F-4D97-AF65-F5344CB8AC3E}">
        <p14:creationId xmlns:p14="http://schemas.microsoft.com/office/powerpoint/2010/main" val="310055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1800"/>
              </a:spcAft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上主是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慈悲寬仁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富於慈愛信實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你們要喜樂</a:t>
            </a:r>
            <a:r>
              <a:rPr lang="en-US" altLang="zh-TW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要勉力成全</a:t>
            </a:r>
            <a:r>
              <a:rPr lang="en-US" altLang="zh-TW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要服從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勸勉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要同心合意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彼此和睦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這樣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仁愛與平安的天主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必與你們同在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天主竟這樣愛了世界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甚至賜下了自己的獨生子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69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24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上主是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慈悲寬仁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的天主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富於慈愛信實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天主是愛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愛的一個屬性是：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慈悲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悲天憫人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 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寬仁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不斤斤計較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愛的另一屬性是：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緩於發怒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發怒傷害別</a:t>
            </a:r>
            <a:b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也傷害自己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2400"/>
              </a:spcAft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信實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：所許必踐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守時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一諾千金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靠得住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9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295361D-753A-4FF9-B1AF-8AB580A6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636"/>
            <a:ext cx="9144000" cy="6552728"/>
          </a:xfrm>
        </p:spPr>
        <p:txBody>
          <a:bodyPr/>
          <a:lstStyle/>
          <a:p>
            <a:pPr marL="360000" indent="-457200" algn="l">
              <a:spcAft>
                <a:spcPts val="1200"/>
              </a:spcAft>
            </a:pP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你們要</a:t>
            </a: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喜樂</a:t>
            </a:r>
            <a:r>
              <a:rPr lang="en-US" altLang="zh-TW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要勉力成全</a:t>
            </a:r>
            <a:r>
              <a:rPr lang="en-US" altLang="zh-TW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3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要服從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勸勉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同心合意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要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彼此和睦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這樣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仁愛與平安的天主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必與你們同在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愛的一個結果：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喜樂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成全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同心合意：</a:t>
            </a: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肯定的要一致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不肯定的要多元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一切事上有愛德</a:t>
            </a:r>
            <a:endParaRPr lang="en-US" altLang="zh-TW" sz="40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彼此和睦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：家和萬事興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和睦萬事成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9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32007</TotalTime>
  <Words>1709</Words>
  <Application>Microsoft Office PowerPoint</Application>
  <PresentationFormat>如螢幕大小 (4:3)</PresentationFormat>
  <Paragraphs>145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華康中黑體</vt:lpstr>
      <vt:lpstr>華康中黑體(P)</vt:lpstr>
      <vt:lpstr>華康正顏楷體W5(P)</vt:lpstr>
      <vt:lpstr>華康正顏楷體W7</vt:lpstr>
      <vt:lpstr>華康正顏楷體W7(P)</vt:lpstr>
      <vt:lpstr>華康粗黑體</vt:lpstr>
      <vt:lpstr>華康儷中黑</vt:lpstr>
      <vt:lpstr>新細明體</vt:lpstr>
      <vt:lpstr>標楷體</vt:lpstr>
      <vt:lpstr>Arial</vt:lpstr>
      <vt:lpstr>Calibri</vt:lpstr>
      <vt:lpstr>Calibri Light</vt:lpstr>
      <vt:lpstr>預設簡報設計</vt:lpstr>
      <vt:lpstr>3_預設簡報設計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1744</cp:revision>
  <dcterms:created xsi:type="dcterms:W3CDTF">2006-09-26T01:05:23Z</dcterms:created>
  <dcterms:modified xsi:type="dcterms:W3CDTF">2023-05-29T05:29:09Z</dcterms:modified>
</cp:coreProperties>
</file>